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1"/>
  </p:notesMasterIdLst>
  <p:handoutMasterIdLst>
    <p:handoutMasterId r:id="rId272"/>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922" r:id="rId202"/>
    <p:sldId id="647" r:id="rId203"/>
    <p:sldId id="648" r:id="rId204"/>
    <p:sldId id="725" r:id="rId205"/>
    <p:sldId id="726" r:id="rId206"/>
    <p:sldId id="727" r:id="rId207"/>
    <p:sldId id="732" r:id="rId208"/>
    <p:sldId id="736" r:id="rId209"/>
    <p:sldId id="733" r:id="rId210"/>
    <p:sldId id="734" r:id="rId211"/>
    <p:sldId id="735" r:id="rId212"/>
    <p:sldId id="829" r:id="rId213"/>
    <p:sldId id="728" r:id="rId214"/>
    <p:sldId id="729" r:id="rId215"/>
    <p:sldId id="730" r:id="rId216"/>
    <p:sldId id="731" r:id="rId217"/>
    <p:sldId id="737" r:id="rId218"/>
    <p:sldId id="738" r:id="rId219"/>
    <p:sldId id="739" r:id="rId220"/>
    <p:sldId id="755" r:id="rId221"/>
    <p:sldId id="756" r:id="rId222"/>
    <p:sldId id="742" r:id="rId223"/>
    <p:sldId id="655" r:id="rId224"/>
    <p:sldId id="833" r:id="rId225"/>
    <p:sldId id="834" r:id="rId226"/>
    <p:sldId id="905" r:id="rId227"/>
    <p:sldId id="906" r:id="rId228"/>
    <p:sldId id="907" r:id="rId229"/>
    <p:sldId id="908" r:id="rId230"/>
    <p:sldId id="909" r:id="rId231"/>
    <p:sldId id="918" r:id="rId232"/>
    <p:sldId id="911" r:id="rId233"/>
    <p:sldId id="740" r:id="rId234"/>
    <p:sldId id="741" r:id="rId235"/>
    <p:sldId id="743" r:id="rId236"/>
    <p:sldId id="744" r:id="rId237"/>
    <p:sldId id="745" r:id="rId238"/>
    <p:sldId id="746" r:id="rId239"/>
    <p:sldId id="747" r:id="rId240"/>
    <p:sldId id="748" r:id="rId241"/>
    <p:sldId id="749" r:id="rId242"/>
    <p:sldId id="750" r:id="rId243"/>
    <p:sldId id="751" r:id="rId244"/>
    <p:sldId id="752" r:id="rId245"/>
    <p:sldId id="763" r:id="rId246"/>
    <p:sldId id="910" r:id="rId247"/>
    <p:sldId id="912" r:id="rId248"/>
    <p:sldId id="913" r:id="rId249"/>
    <p:sldId id="915" r:id="rId250"/>
    <p:sldId id="916" r:id="rId251"/>
    <p:sldId id="917" r:id="rId252"/>
    <p:sldId id="919" r:id="rId253"/>
    <p:sldId id="921" r:id="rId254"/>
    <p:sldId id="753" r:id="rId255"/>
    <p:sldId id="754" r:id="rId256"/>
    <p:sldId id="823" r:id="rId257"/>
    <p:sldId id="758" r:id="rId258"/>
    <p:sldId id="759" r:id="rId259"/>
    <p:sldId id="760" r:id="rId260"/>
    <p:sldId id="762" r:id="rId261"/>
    <p:sldId id="761" r:id="rId262"/>
    <p:sldId id="764" r:id="rId263"/>
    <p:sldId id="766" r:id="rId264"/>
    <p:sldId id="920" r:id="rId265"/>
    <p:sldId id="767" r:id="rId266"/>
    <p:sldId id="768" r:id="rId267"/>
    <p:sldId id="773" r:id="rId268"/>
    <p:sldId id="772" r:id="rId269"/>
    <p:sldId id="770" r:id="rId27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6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76"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2021/9/22</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2021/9/22</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2021/9/22</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2021/9/22</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2021/9/22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2021/9/22</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7.WMF"/><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3.wmf"/><Relationship Id="rId4" Type="http://schemas.openxmlformats.org/officeDocument/2006/relationships/image" Target="../media/image35.emf"/></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1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13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14.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37.WMF"/></Relationships>
</file>

<file path=ppt/slides/_rels/slide16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6.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37.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1.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684963"/>
            <a:ext cx="11972321" cy="2157684"/>
          </a:xfrm>
          <a:solidFill>
            <a:schemeClr val="accent6">
              <a:lumMod val="20000"/>
              <a:lumOff val="80000"/>
            </a:schemeClr>
          </a:solidFill>
        </p:spPr>
        <p:txBody>
          <a:bodyPr anchor="ctr">
            <a:normAutofit/>
          </a:body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Doc002.</a:t>
            </a:r>
            <a:br>
              <a:rPr lang="en-US" altLang="ja-JP" sz="3600" b="1" dirty="0" smtClean="0">
                <a:latin typeface="+mn-ea"/>
              </a:rPr>
            </a:br>
            <a:r>
              <a:rPr lang="ja-JP" altLang="en-US" sz="3600" b="1" dirty="0" smtClean="0">
                <a:latin typeface="+mn-ea"/>
              </a:rPr>
              <a:t>プライベート版 </a:t>
            </a:r>
            <a:r>
              <a:rPr lang="ja-JP" altLang="en-US" sz="3600" b="1" dirty="0">
                <a:latin typeface="+mn-ea"/>
              </a:rPr>
              <a:t>構築マニュアル </a:t>
            </a:r>
            <a:r>
              <a:rPr lang="en-US" altLang="ja-JP" sz="3600" b="1" u="sng" dirty="0">
                <a:solidFill>
                  <a:schemeClr val="accent6">
                    <a:lumMod val="75000"/>
                  </a:schemeClr>
                </a:solidFill>
                <a:latin typeface="+mn-ea"/>
              </a:rPr>
              <a:t>(</a:t>
            </a:r>
            <a:r>
              <a:rPr lang="ja-JP" altLang="en-US" sz="3600" b="1" u="sng" dirty="0">
                <a:solidFill>
                  <a:schemeClr val="accent6">
                    <a:lumMod val="75000"/>
                  </a:schemeClr>
                </a:solidFill>
                <a:latin typeface="+mn-ea"/>
              </a:rPr>
              <a:t>ハイパースケール版</a:t>
            </a:r>
            <a:r>
              <a:rPr lang="en-US" altLang="ja-JP" sz="3600" b="1" u="sng" dirty="0">
                <a:solidFill>
                  <a:schemeClr val="accent6">
                    <a:lumMod val="75000"/>
                  </a:schemeClr>
                </a:solidFill>
                <a:latin typeface="+mn-ea"/>
              </a:rPr>
              <a:t>)</a:t>
            </a:r>
            <a:endParaRPr kumimoji="1" lang="ja-JP" altLang="en-US" sz="3600" u="sng" dirty="0">
              <a:solidFill>
                <a:schemeClr val="accent6">
                  <a:lumMod val="75000"/>
                </a:schemeClr>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beta8preview3</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smtClean="0"/>
              <a:t>2021/09/22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beta8preview3</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beta8preview3</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beta8preview3</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beta8preview3</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smtClean="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beta8preview3</a:t>
            </a:r>
            <a:endParaRPr lang="en-US" altLang="ja-JP" sz="2000" b="1" u="sng" dirty="0" smtClean="0">
              <a:solidFill>
                <a:schemeClr val="accent2">
                  <a:lumMod val="75000"/>
                </a:schemeClr>
              </a:solidFill>
            </a:endParaRP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2"/>
              </a:rPr>
              <a:t>https://github.com/IPA-CyberLab/IPA-DN-Ultra/</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smtClean="0">
                <a:solidFill>
                  <a:schemeClr val="accent2">
                    <a:lumMod val="75000"/>
                  </a:schemeClr>
                </a:solidFill>
              </a:rPr>
              <a:t>本ドキュメントの特定の </a:t>
            </a:r>
            <a:r>
              <a:rPr lang="en-US" altLang="ja-JP" sz="1800" b="1" dirty="0" smtClean="0">
                <a:solidFill>
                  <a:schemeClr val="accent2">
                    <a:lumMod val="75000"/>
                  </a:schemeClr>
                </a:solidFill>
              </a:rPr>
              <a:t>2 </a:t>
            </a:r>
            <a:r>
              <a:rPr lang="ja-JP" altLang="en-US" sz="1800" b="1" dirty="0" err="1" smtClean="0">
                <a:solidFill>
                  <a:schemeClr val="accent2">
                    <a:lumMod val="75000"/>
                  </a:schemeClr>
                </a:solidFill>
              </a:rPr>
              <a:t>つの</a:t>
            </a:r>
            <a:r>
              <a:rPr lang="ja-JP" altLang="en-US" sz="1800" b="1" dirty="0" smtClean="0">
                <a:solidFill>
                  <a:schemeClr val="accent2">
                    <a:lumMod val="75000"/>
                  </a:schemeClr>
                </a:solidFill>
              </a:rPr>
              <a:t>バージョン間の変更履歴 </a:t>
            </a:r>
            <a:r>
              <a:rPr lang="en-US" altLang="ja-JP" sz="1800" b="1" dirty="0" smtClean="0">
                <a:solidFill>
                  <a:schemeClr val="accent2">
                    <a:lumMod val="75000"/>
                  </a:schemeClr>
                </a:solidFill>
              </a:rPr>
              <a:t>(</a:t>
            </a:r>
            <a:r>
              <a:rPr lang="ja-JP" altLang="en-US" sz="1800" b="1" dirty="0" smtClean="0">
                <a:solidFill>
                  <a:schemeClr val="accent2">
                    <a:lumMod val="75000"/>
                  </a:schemeClr>
                </a:solidFill>
              </a:rPr>
              <a:t>例</a:t>
            </a:r>
            <a:r>
              <a:rPr lang="en-US" altLang="ja-JP" sz="1800" b="1" dirty="0" smtClean="0">
                <a:solidFill>
                  <a:schemeClr val="accent2">
                    <a:lumMod val="75000"/>
                  </a:schemeClr>
                </a:solidFill>
              </a:rPr>
              <a:t>: 1 </a:t>
            </a:r>
            <a:r>
              <a:rPr lang="ja-JP" altLang="en-US" sz="1800" b="1" dirty="0" smtClean="0">
                <a:solidFill>
                  <a:schemeClr val="accent2">
                    <a:lumMod val="75000"/>
                  </a:schemeClr>
                </a:solidFill>
              </a:rPr>
              <a:t>つ前のバージョンから本バージョンまでの追加・変更内容</a:t>
            </a:r>
            <a:r>
              <a:rPr lang="en-US" altLang="ja-JP" sz="1800" b="1" dirty="0" smtClean="0">
                <a:solidFill>
                  <a:schemeClr val="accent2">
                    <a:lumMod val="75000"/>
                  </a:schemeClr>
                </a:solidFill>
              </a:rPr>
              <a:t>) </a:t>
            </a:r>
            <a:r>
              <a:rPr lang="ja-JP" altLang="en-US" sz="1800" b="1" dirty="0" smtClean="0">
                <a:solidFill>
                  <a:schemeClr val="accent2">
                    <a:lumMod val="75000"/>
                  </a:schemeClr>
                </a:solidFill>
              </a:rPr>
              <a:t>を表示することができます。</a:t>
            </a:r>
            <a:r>
              <a:rPr lang="ja-JP" altLang="en-US" sz="1800" dirty="0" smtClean="0">
                <a:solidFill>
                  <a:schemeClr val="accent2">
                    <a:lumMod val="75000"/>
                  </a:schemeClr>
                </a:solidFill>
              </a:rPr>
              <a:t>比較したい </a:t>
            </a:r>
            <a:r>
              <a:rPr lang="en-US" altLang="ja-JP" sz="1800" dirty="0" smtClean="0">
                <a:solidFill>
                  <a:schemeClr val="accent2">
                    <a:lumMod val="75000"/>
                  </a:schemeClr>
                </a:solidFill>
              </a:rPr>
              <a:t>2 </a:t>
            </a:r>
            <a:r>
              <a:rPr lang="ja-JP" altLang="en-US" sz="1800" dirty="0" err="1" smtClean="0">
                <a:solidFill>
                  <a:schemeClr val="accent2">
                    <a:lumMod val="75000"/>
                  </a:schemeClr>
                </a:solidFill>
              </a:rPr>
              <a:t>つの</a:t>
            </a:r>
            <a:r>
              <a:rPr lang="ja-JP" altLang="en-US" sz="1800" dirty="0" smtClean="0">
                <a:solidFill>
                  <a:schemeClr val="accent2">
                    <a:lumMod val="75000"/>
                  </a:schemeClr>
                </a:solidFill>
              </a:rPr>
              <a:t>バージョンの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 </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ファイル</a:t>
            </a:r>
            <a:r>
              <a:rPr lang="en-US" altLang="ja-JP" sz="1800" dirty="0" smtClean="0">
                <a:solidFill>
                  <a:schemeClr val="accent2">
                    <a:lumMod val="75000"/>
                  </a:schemeClr>
                </a:solidFill>
              </a:rPr>
              <a:t>) </a:t>
            </a:r>
            <a:r>
              <a:rPr lang="ja-JP" altLang="en-US" sz="1800" dirty="0" smtClean="0">
                <a:solidFill>
                  <a:schemeClr val="accent2">
                    <a:lumMod val="75000"/>
                  </a:schemeClr>
                </a:solidFill>
              </a:rPr>
              <a:t>をローカル端末にダウンロードし、新しい側の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ファイルを開いてから「校閲」→「比較」で古い側の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ファイルを指定してください。すると、</a:t>
            </a:r>
            <a:r>
              <a:rPr lang="en-US" altLang="ja-JP" sz="1800" dirty="0" smtClean="0">
                <a:solidFill>
                  <a:schemeClr val="accent2">
                    <a:lumMod val="75000"/>
                  </a:schemeClr>
                </a:solidFill>
              </a:rPr>
              <a:t>2 </a:t>
            </a:r>
            <a:r>
              <a:rPr lang="ja-JP" altLang="en-US" sz="1800" dirty="0" smtClean="0">
                <a:solidFill>
                  <a:schemeClr val="accent2">
                    <a:lumMod val="75000"/>
                  </a:schemeClr>
                </a:solidFill>
              </a:rPr>
              <a:t>つの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ファイルの間の差分の部分にマークが付いて変更点が表示されます。</a:t>
            </a:r>
            <a:r>
              <a:rPr lang="en-US" altLang="ja-JP" sz="1800" dirty="0" smtClean="0">
                <a:solidFill>
                  <a:schemeClr val="accent2">
                    <a:lumMod val="75000"/>
                  </a:schemeClr>
                </a:solidFill>
              </a:rPr>
              <a:t>(</a:t>
            </a:r>
            <a:r>
              <a:rPr lang="ja-JP" altLang="en-US" sz="1800" dirty="0" smtClean="0">
                <a:solidFill>
                  <a:schemeClr val="accent2">
                    <a:lumMod val="75000"/>
                  </a:schemeClr>
                </a:solidFill>
              </a:rPr>
              <a:t>追加 </a:t>
            </a:r>
            <a:r>
              <a:rPr lang="en-US" altLang="ja-JP" sz="1800" dirty="0" smtClean="0">
                <a:solidFill>
                  <a:schemeClr val="accent2">
                    <a:lumMod val="75000"/>
                  </a:schemeClr>
                </a:solidFill>
              </a:rPr>
              <a:t>/ </a:t>
            </a:r>
            <a:r>
              <a:rPr lang="ja-JP" altLang="en-US" sz="1800" dirty="0" smtClean="0">
                <a:solidFill>
                  <a:schemeClr val="accent2">
                    <a:lumMod val="75000"/>
                  </a:schemeClr>
                </a:solidFill>
              </a:rPr>
              <a:t>削除操作が逆に表示される場合があります。これは、</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の仕様です。</a:t>
            </a:r>
            <a:r>
              <a:rPr lang="en-US" altLang="ja-JP" sz="1800" dirty="0" smtClean="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smtClean="0"/>
              <a:t>ThinGate.ini </a:t>
            </a:r>
            <a:r>
              <a:rPr kumimoji="1" lang="ja-JP" altLang="en-US" dirty="0" smtClean="0"/>
              <a:t>設定ファイルの「</a:t>
            </a:r>
            <a:r>
              <a:rPr kumimoji="1" lang="en-US" altLang="ja-JP" dirty="0" err="1" smtClean="0"/>
              <a:t>SaveLog</a:t>
            </a:r>
            <a:r>
              <a:rPr kumimoji="1" lang="ja-JP" altLang="en-US" dirty="0" smtClean="0"/>
              <a:t>」 </a:t>
            </a:r>
            <a:r>
              <a:rPr kumimoji="1" lang="en-US" altLang="ja-JP" dirty="0" smtClean="0"/>
              <a:t>(</a:t>
            </a:r>
            <a:r>
              <a:rPr kumimoji="1" lang="ja-JP" altLang="en-US" dirty="0" smtClean="0"/>
              <a:t>デフォルト値</a:t>
            </a:r>
            <a:r>
              <a:rPr kumimoji="1" lang="en-US" altLang="ja-JP" dirty="0" smtClean="0"/>
              <a:t>: 0) </a:t>
            </a:r>
            <a:r>
              <a:rPr kumimoji="1" lang="ja-JP" altLang="en-US" dirty="0" smtClean="0"/>
              <a:t>を 「</a:t>
            </a:r>
            <a:r>
              <a:rPr kumimoji="1" lang="en-US" altLang="ja-JP" dirty="0" smtClean="0"/>
              <a:t>1</a:t>
            </a:r>
            <a:r>
              <a:rPr kumimoji="1" lang="ja-JP" altLang="en-US" dirty="0" smtClean="0"/>
              <a:t>」に設定することにより、</a:t>
            </a:r>
            <a:r>
              <a:rPr kumimoji="1" lang="en-US" altLang="ja-JP" dirty="0" err="1" smtClean="0"/>
              <a:t>thingate</a:t>
            </a:r>
            <a:r>
              <a:rPr kumimoji="1" lang="en-US" altLang="ja-JP" dirty="0" smtClean="0"/>
              <a:t> </a:t>
            </a:r>
            <a:r>
              <a:rPr kumimoji="1" lang="ja-JP" altLang="en-US" dirty="0" smtClean="0"/>
              <a:t>プログラムファイルと同一のディレクトリ上に「</a:t>
            </a:r>
            <a:r>
              <a:rPr kumimoji="1" lang="en-US" altLang="ja-JP" dirty="0" err="1" smtClean="0"/>
              <a:t>gate_log</a:t>
            </a:r>
            <a:r>
              <a:rPr kumimoji="1" lang="ja-JP" altLang="en-US" dirty="0" smtClean="0"/>
              <a:t>」というディレクトリが作成され、同ディレクトリに中継ゲートウェイの詳細な動作状況を記録するためのデバッグログが自動保存されるようになる。</a:t>
            </a:r>
            <a:endParaRPr kumimoji="1" lang="en-US" altLang="ja-JP" dirty="0" smtClean="0"/>
          </a:p>
          <a:p>
            <a:pPr>
              <a:lnSpc>
                <a:spcPct val="120000"/>
              </a:lnSpc>
            </a:pPr>
            <a:r>
              <a:rPr lang="ja-JP" altLang="en-US" dirty="0" smtClean="0"/>
              <a:t>デバッグログを保存</a:t>
            </a:r>
            <a:r>
              <a:rPr lang="ja-JP" altLang="en-US" dirty="0"/>
              <a:t>する場合、ディスク容量が逼迫するリスクがあるので、注意すること。構築者の責任で、古いログを自動削除すること</a:t>
            </a:r>
            <a:r>
              <a:rPr lang="ja-JP" altLang="en-US" dirty="0" smtClean="0"/>
              <a:t>。</a:t>
            </a:r>
            <a:endParaRPr lang="en-US" altLang="ja-JP" dirty="0" smtClean="0"/>
          </a:p>
          <a:p>
            <a:pPr>
              <a:lnSpc>
                <a:spcPct val="120000"/>
              </a:lnSpc>
            </a:pPr>
            <a:r>
              <a:rPr lang="ja-JP" altLang="en-US" dirty="0" smtClean="0"/>
              <a:t>多数のユーザーが頻繁に接続 </a:t>
            </a:r>
            <a:r>
              <a:rPr lang="en-US" altLang="ja-JP" dirty="0" smtClean="0"/>
              <a:t>/ </a:t>
            </a:r>
            <a:r>
              <a:rPr lang="ja-JP" altLang="en-US" dirty="0" smtClean="0"/>
              <a:t>切断を繰り返すような中継ゲートウェイの場合、</a:t>
            </a:r>
            <a:r>
              <a:rPr lang="en-US" altLang="ja-JP" dirty="0" err="1" smtClean="0"/>
              <a:t>SaveLog</a:t>
            </a:r>
            <a:r>
              <a:rPr lang="en-US" altLang="ja-JP" dirty="0" smtClean="0"/>
              <a:t> </a:t>
            </a:r>
            <a:r>
              <a:rPr lang="ja-JP" altLang="en-US" dirty="0" smtClean="0"/>
              <a:t>を </a:t>
            </a:r>
            <a:r>
              <a:rPr lang="en-US" altLang="ja-JP" dirty="0" smtClean="0"/>
              <a:t>1 </a:t>
            </a:r>
            <a:r>
              <a:rPr lang="ja-JP" altLang="en-US" dirty="0" smtClean="0"/>
              <a:t>に設定すると、大量のログファイルが生成され、動作パフォーマンスに影響が発生する場合がある。</a:t>
            </a:r>
            <a:r>
              <a:rPr lang="en-US" altLang="ja-JP" dirty="0" err="1" smtClean="0"/>
              <a:t>SaveLog</a:t>
            </a:r>
            <a:r>
              <a:rPr lang="en-US" altLang="ja-JP" dirty="0" smtClean="0"/>
              <a:t> </a:t>
            </a:r>
            <a:r>
              <a:rPr lang="ja-JP" altLang="en-US" dirty="0" smtClean="0"/>
              <a:t>は、何らかのトラブルシューティングが必要な場合にのみ </a:t>
            </a:r>
            <a:r>
              <a:rPr lang="en-US" altLang="ja-JP" dirty="0" smtClean="0"/>
              <a:t>1 </a:t>
            </a:r>
            <a:r>
              <a:rPr lang="ja-JP" altLang="en-US" dirty="0" smtClean="0"/>
              <a:t>にし、それ以外の場合は </a:t>
            </a:r>
            <a:r>
              <a:rPr lang="en-US" altLang="ja-JP" dirty="0" smtClean="0"/>
              <a:t>0 </a:t>
            </a:r>
            <a:r>
              <a:rPr lang="ja-JP" altLang="en-US" dirty="0" smtClean="0"/>
              <a:t>で運用することを推奨する。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8-7B. </a:t>
            </a:r>
            <a:r>
              <a:rPr kumimoji="1" lang="ja-JP" altLang="en-US" dirty="0" smtClean="0"/>
              <a:t>中継ゲートウェイのデバッグログの出力</a:t>
            </a:r>
            <a:endParaRPr kumimoji="1" lang="ja-JP" altLang="en-US" dirty="0"/>
          </a:p>
        </p:txBody>
      </p:sp>
    </p:spTree>
    <p:extLst>
      <p:ext uri="{BB962C8B-B14F-4D97-AF65-F5344CB8AC3E}">
        <p14:creationId xmlns:p14="http://schemas.microsoft.com/office/powerpoint/2010/main" val="1432435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smtClean="0"/>
              <a:t>本手順書のここまでのページでは、コントローラの </a:t>
            </a:r>
            <a:r>
              <a:rPr lang="en-US" altLang="ja-JP" sz="1800" dirty="0" smtClean="0"/>
              <a:t>IPv4 </a:t>
            </a:r>
            <a:r>
              <a:rPr lang="ja-JP" altLang="en-US" sz="1800" dirty="0" smtClean="0"/>
              <a:t>アドレスそのものを指定して設定ファイル等を記載してきた。</a:t>
            </a:r>
            <a:r>
              <a:rPr lang="en-US" altLang="ja-JP" sz="1800" dirty="0" smtClean="0"/>
              <a:t>IPv4 </a:t>
            </a:r>
            <a:r>
              <a:rPr lang="ja-JP" altLang="en-US" sz="1800" dirty="0" smtClean="0"/>
              <a:t>アドレスを記載するべき部分には、代わりに、</a:t>
            </a:r>
            <a:r>
              <a:rPr lang="en-US" altLang="ja-JP" sz="1800" dirty="0" smtClean="0"/>
              <a:t>DNS FQDN </a:t>
            </a:r>
            <a:r>
              <a:rPr lang="ja-JP" altLang="en-US" sz="1800" dirty="0" smtClean="0"/>
              <a:t>を記載することも可能である。</a:t>
            </a:r>
          </a:p>
          <a:p>
            <a:pPr lvl="1"/>
            <a:r>
              <a:rPr lang="ja-JP" altLang="en-US" sz="1400" dirty="0" smtClean="0"/>
              <a:t>メリット</a:t>
            </a:r>
            <a:r>
              <a:rPr lang="en-US" altLang="ja-JP" sz="1400" dirty="0" smtClean="0"/>
              <a:t>: </a:t>
            </a:r>
            <a:r>
              <a:rPr lang="ja-JP" altLang="en-US" sz="1200" dirty="0" smtClean="0"/>
              <a:t>将来のいずれかのコントローラの </a:t>
            </a:r>
            <a:r>
              <a:rPr lang="en-US" altLang="ja-JP" sz="1200" dirty="0" smtClean="0"/>
              <a:t>IPv4 </a:t>
            </a:r>
            <a:r>
              <a:rPr lang="ja-JP" altLang="en-US" sz="1200" dirty="0" smtClean="0"/>
              <a:t>アドレスの変更に対応できる。</a:t>
            </a:r>
            <a:endParaRPr lang="en-US" altLang="ja-JP" sz="1200" dirty="0" smtClean="0"/>
          </a:p>
          <a:p>
            <a:pPr lvl="1"/>
            <a:r>
              <a:rPr lang="ja-JP" altLang="en-US" sz="1400" dirty="0" smtClean="0"/>
              <a:t>デメリット</a:t>
            </a:r>
            <a:r>
              <a:rPr lang="en-US" altLang="ja-JP" sz="1400" dirty="0" smtClean="0"/>
              <a:t>: </a:t>
            </a:r>
            <a:r>
              <a:rPr lang="ja-JP" altLang="en-US" sz="1200" dirty="0" smtClean="0"/>
              <a:t>安定した </a:t>
            </a:r>
            <a:r>
              <a:rPr lang="en-US" altLang="ja-JP" sz="1200" dirty="0" smtClean="0"/>
              <a:t>DNS </a:t>
            </a:r>
            <a:r>
              <a:rPr lang="ja-JP" altLang="en-US" sz="1200" dirty="0" smtClean="0"/>
              <a:t>ゾーンの用意やホストの定義が必要となる。また、何らかの原因で </a:t>
            </a:r>
            <a:r>
              <a:rPr lang="en-US" altLang="ja-JP" sz="1200" dirty="0" smtClean="0"/>
              <a:t>DNS </a:t>
            </a:r>
            <a:r>
              <a:rPr lang="ja-JP" altLang="en-US" sz="1200" dirty="0" smtClean="0"/>
              <a:t>がダウンした場合に、通信が不能になる。</a:t>
            </a:r>
            <a:endParaRPr lang="en-US" altLang="ja-JP" sz="1200" dirty="0" smtClean="0"/>
          </a:p>
          <a:p>
            <a:r>
              <a:rPr lang="ja-JP" altLang="en-US" sz="1800" dirty="0" smtClean="0"/>
              <a:t>アプリケーション </a:t>
            </a:r>
            <a:r>
              <a:rPr lang="en-US" altLang="ja-JP" sz="1800" dirty="0" smtClean="0"/>
              <a:t>-&gt; </a:t>
            </a:r>
            <a:r>
              <a:rPr lang="ja-JP" altLang="en-US" sz="1800" dirty="0" smtClean="0"/>
              <a:t>各コントローラ の接続において、</a:t>
            </a:r>
            <a:r>
              <a:rPr lang="en-US" altLang="ja-JP" sz="1800" dirty="0" smtClean="0"/>
              <a:t>DNS FQDN </a:t>
            </a:r>
            <a:r>
              <a:rPr lang="ja-JP" altLang="en-US" sz="1800" dirty="0" smtClean="0"/>
              <a:t>を指定することができる。</a:t>
            </a:r>
            <a:endParaRPr lang="en-US" altLang="ja-JP" sz="1800" dirty="0" smtClean="0"/>
          </a:p>
          <a:p>
            <a:pPr lvl="1"/>
            <a:r>
              <a:rPr lang="ja-JP" altLang="en-US" sz="1400" dirty="0" smtClean="0"/>
              <a:t>アプリケーション側では、</a:t>
            </a:r>
            <a:r>
              <a:rPr kumimoji="1" lang="ja-JP" altLang="en-US" sz="1400" dirty="0" smtClean="0"/>
              <a:t>「</a:t>
            </a:r>
            <a:r>
              <a:rPr lang="en-US" altLang="ja-JP" sz="1400" dirty="0" smtClean="0"/>
              <a:t>6-4</a:t>
            </a:r>
            <a:r>
              <a:rPr lang="ja-JP" altLang="en-US" sz="1400" dirty="0" smtClean="0"/>
              <a:t>」および「</a:t>
            </a:r>
            <a:r>
              <a:rPr lang="en-US" altLang="ja-JP" sz="1400" dirty="0" smtClean="0"/>
              <a:t>7-8</a:t>
            </a:r>
            <a:r>
              <a:rPr lang="ja-JP" altLang="en-US" sz="1400" dirty="0" smtClean="0"/>
              <a:t>」で </a:t>
            </a:r>
            <a:r>
              <a:rPr lang="en-US" altLang="ja-JP" sz="1400" dirty="0" smtClean="0"/>
              <a:t>EntryPoint.dat </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
            </a:r>
            <a:br>
              <a:rPr lang="en-US" altLang="ja-JP" sz="1400" dirty="0" smtClean="0"/>
            </a:br>
            <a:r>
              <a:rPr lang="ja-JP" altLang="en-US" sz="1400" dirty="0" smtClean="0"/>
              <a:t>例</a:t>
            </a:r>
            <a:r>
              <a:rPr lang="en-US" altLang="ja-JP" sz="1400" dirty="0" smtClean="0"/>
              <a:t>: </a:t>
            </a:r>
            <a:r>
              <a:rPr lang="en-US" altLang="ja-JP" sz="1400" b="1" dirty="0" smtClean="0">
                <a:solidFill>
                  <a:schemeClr val="accent6">
                    <a:lumMod val="75000"/>
                  </a:schemeClr>
                </a:solidFill>
              </a:rPr>
              <a:t>https://</a:t>
            </a:r>
            <a:r>
              <a:rPr lang="en-US" altLang="ja-JP" sz="1400" b="1" dirty="0" smtClean="0">
                <a:solidFill>
                  <a:srgbClr val="FF0000"/>
                </a:solidFill>
              </a:rPr>
              <a:t>abc.example.org</a:t>
            </a:r>
            <a:r>
              <a:rPr lang="en-US" altLang="ja-JP" sz="1400" b="1" dirty="0" smtClean="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smtClean="0">
              <a:solidFill>
                <a:schemeClr val="accent6">
                  <a:lumMod val="75000"/>
                </a:schemeClr>
              </a:solidFill>
            </a:endParaRPr>
          </a:p>
          <a:p>
            <a:pPr lvl="2"/>
            <a:r>
              <a:rPr lang="ja-JP" altLang="en-US" sz="1200" dirty="0" smtClean="0"/>
              <a:t>長期的に利用される可能性があるサービスを構築するときは、</a:t>
            </a:r>
            <a:r>
              <a:rPr lang="en-US" altLang="ja-JP" sz="1200" dirty="0" smtClean="0"/>
              <a:t>IP </a:t>
            </a:r>
            <a:r>
              <a:rPr lang="ja-JP" altLang="en-US" sz="1200" dirty="0" smtClean="0"/>
              <a:t>アドレス直打ちではなく、</a:t>
            </a:r>
            <a:r>
              <a:rPr lang="en-US" altLang="ja-JP" sz="1200" dirty="0" smtClean="0"/>
              <a:t>DNS </a:t>
            </a:r>
            <a:r>
              <a:rPr lang="ja-JP" altLang="en-US" sz="1200" dirty="0" smtClean="0"/>
              <a:t>名による運用を推奨する。</a:t>
            </a:r>
            <a:endParaRPr lang="en-US" altLang="ja-JP" sz="1200" dirty="0" smtClean="0"/>
          </a:p>
          <a:p>
            <a:r>
              <a:rPr lang="ja-JP" altLang="en-US" sz="1800" dirty="0" smtClean="0"/>
              <a:t>中継ゲートウェイ </a:t>
            </a:r>
            <a:r>
              <a:rPr lang="en-US" altLang="ja-JP" sz="1800" dirty="0" smtClean="0"/>
              <a:t>-&gt; </a:t>
            </a:r>
            <a:r>
              <a:rPr lang="ja-JP" altLang="en-US" sz="1800" dirty="0" smtClean="0"/>
              <a:t>コントローラ の接続において、</a:t>
            </a:r>
            <a:r>
              <a:rPr lang="en-US" altLang="ja-JP" sz="1800" dirty="0" smtClean="0"/>
              <a:t>DNS </a:t>
            </a:r>
            <a:r>
              <a:rPr lang="en-US" altLang="ja-JP" sz="1800" dirty="0"/>
              <a:t>FQDN </a:t>
            </a:r>
            <a:r>
              <a:rPr lang="ja-JP" altLang="en-US" sz="1800" dirty="0"/>
              <a:t>を指定することができる</a:t>
            </a:r>
            <a:r>
              <a:rPr lang="ja-JP" altLang="en-US" sz="1800" dirty="0" smtClean="0"/>
              <a:t>。</a:t>
            </a:r>
            <a:endParaRPr lang="en-US" altLang="ja-JP" sz="1800" dirty="0" smtClean="0"/>
          </a:p>
          <a:p>
            <a:pPr lvl="1"/>
            <a:r>
              <a:rPr lang="ja-JP" altLang="en-US" sz="1400" dirty="0" smtClean="0"/>
              <a:t>中継ゲートウェイ側では、「</a:t>
            </a:r>
            <a:r>
              <a:rPr lang="en-US" altLang="ja-JP" sz="1400" dirty="0" smtClean="0"/>
              <a:t>5-4</a:t>
            </a:r>
            <a:r>
              <a:rPr lang="ja-JP" altLang="en-US" sz="1400" dirty="0" smtClean="0"/>
              <a:t>」で「</a:t>
            </a:r>
            <a:r>
              <a:rPr lang="en-US" altLang="ja-JP" sz="1400" dirty="0" smtClean="0"/>
              <a:t>ThinGate.ini</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(2 </a:t>
            </a:r>
            <a:r>
              <a:rPr lang="ja-JP" altLang="en-US" sz="1400" dirty="0" smtClean="0"/>
              <a:t>台以上コントローラがある場合も同様</a:t>
            </a:r>
            <a:r>
              <a:rPr lang="en-US" altLang="ja-JP" sz="1400" dirty="0" smtClean="0"/>
              <a:t>)</a:t>
            </a:r>
            <a:br>
              <a:rPr lang="en-US" altLang="ja-JP" sz="1400" dirty="0" smtClean="0"/>
            </a:br>
            <a:r>
              <a:rPr lang="ja-JP" altLang="en-US" sz="1400" dirty="0" smtClean="0"/>
              <a:t>例</a:t>
            </a:r>
            <a:r>
              <a:rPr lang="en-US" altLang="ja-JP" sz="1400" dirty="0" smtClean="0"/>
              <a:t>: </a:t>
            </a:r>
            <a:r>
              <a:rPr lang="en-US" altLang="ja-JP" sz="1400" b="1" dirty="0" err="1" smtClean="0">
                <a:solidFill>
                  <a:schemeClr val="accent6">
                    <a:lumMod val="75000"/>
                  </a:schemeClr>
                </a:solidFill>
              </a:rPr>
              <a:t>ControllerUrl</a:t>
            </a:r>
            <a:r>
              <a:rPr lang="en-US" altLang="ja-JP" sz="1400" b="1" dirty="0" smtClean="0">
                <a:solidFill>
                  <a:schemeClr val="accent6">
                    <a:lumMod val="75000"/>
                  </a:schemeClr>
                </a:solidFill>
              </a:rPr>
              <a:t>         </a:t>
            </a:r>
            <a:r>
              <a:rPr lang="en-US" altLang="ja-JP" sz="1400" b="1" dirty="0">
                <a:solidFill>
                  <a:schemeClr val="accent6">
                    <a:lumMod val="75000"/>
                  </a:schemeClr>
                </a:solidFill>
              </a:rPr>
              <a:t>http</a:t>
            </a:r>
            <a:r>
              <a:rPr lang="en-US" altLang="ja-JP" sz="1400" b="1" dirty="0" smtClean="0">
                <a:solidFill>
                  <a:schemeClr val="accent6">
                    <a:lumMod val="75000"/>
                  </a:schemeClr>
                </a:solidFill>
              </a:rPr>
              <a:t>://</a:t>
            </a:r>
            <a:r>
              <a:rPr lang="en-US" altLang="ja-JP" sz="1400" b="1" dirty="0">
                <a:solidFill>
                  <a:srgbClr val="FF0000"/>
                </a:solidFill>
              </a:rPr>
              <a:t>abc.example.org</a:t>
            </a:r>
            <a:r>
              <a:rPr lang="en-US" altLang="ja-JP" sz="1400" b="1" dirty="0" smtClean="0">
                <a:solidFill>
                  <a:schemeClr val="accent6">
                    <a:lumMod val="75000"/>
                  </a:schemeClr>
                </a:solidFill>
              </a:rPr>
              <a:t>:88/thincontrol/</a:t>
            </a:r>
          </a:p>
          <a:p>
            <a:pPr lvl="2"/>
            <a:r>
              <a:rPr lang="ja-JP" altLang="en-US" sz="1200" dirty="0" smtClean="0"/>
              <a:t>長期的</a:t>
            </a:r>
            <a:r>
              <a:rPr lang="ja-JP" altLang="en-US" sz="1200" dirty="0"/>
              <a:t>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r>
              <a:rPr lang="ja-JP" altLang="en-US" sz="1200" dirty="0" smtClean="0"/>
              <a:t>。</a:t>
            </a:r>
            <a:endParaRPr lang="en-US" altLang="ja-JP" sz="1200" dirty="0" smtClean="0"/>
          </a:p>
          <a:p>
            <a:r>
              <a:rPr lang="ja-JP" altLang="en-US" sz="2000" dirty="0" smtClean="0"/>
              <a:t>各コントローラ → データベースのリモート接続 </a:t>
            </a:r>
            <a:r>
              <a:rPr lang="en-US" altLang="ja-JP" sz="2000" dirty="0" smtClean="0"/>
              <a:t>(</a:t>
            </a:r>
            <a:r>
              <a:rPr lang="ja-JP" altLang="en-US" sz="2000" dirty="0" smtClean="0"/>
              <a:t>独立データベースサーバーの場合</a:t>
            </a:r>
            <a:r>
              <a:rPr lang="en-US" altLang="ja-JP" sz="2000" dirty="0" smtClean="0"/>
              <a:t>) </a:t>
            </a:r>
            <a:r>
              <a:rPr lang="ja-JP" altLang="en-US" sz="2000" dirty="0" smtClean="0"/>
              <a:t>において、</a:t>
            </a:r>
            <a:r>
              <a:rPr lang="en-US" altLang="ja-JP" sz="2000" dirty="0"/>
              <a:t> DNS FQDN </a:t>
            </a:r>
            <a:r>
              <a:rPr lang="ja-JP" altLang="en-US" sz="2000" dirty="0"/>
              <a:t>を指定することができる。</a:t>
            </a:r>
            <a:endParaRPr lang="en-US" altLang="ja-JP" sz="2000" dirty="0"/>
          </a:p>
          <a:p>
            <a:pPr lvl="1"/>
            <a:r>
              <a:rPr lang="ja-JP" altLang="en-US" sz="1400" dirty="0" smtClean="0"/>
              <a:t>データベースがコントローラとは異なるホストにある場合、各コントローラ側では、「</a:t>
            </a:r>
            <a:r>
              <a:rPr lang="en-US" altLang="ja-JP" sz="1400" dirty="0" smtClean="0"/>
              <a:t>7-6</a:t>
            </a:r>
            <a:r>
              <a:rPr lang="ja-JP" altLang="en-US" sz="1400" dirty="0" smtClean="0"/>
              <a:t>」の </a:t>
            </a:r>
            <a:r>
              <a:rPr lang="en-US" altLang="ja-JP" sz="1400" dirty="0" smtClean="0"/>
              <a:t>DB </a:t>
            </a:r>
            <a:r>
              <a:rPr lang="ja-JP" altLang="en-US" sz="1400" dirty="0" smtClean="0"/>
              <a:t>接続文字列のサンプルとして </a:t>
            </a:r>
            <a:r>
              <a:rPr lang="en-US" altLang="ja-JP" sz="1400" dirty="0" smtClean="0"/>
              <a:t>IPv4 </a:t>
            </a:r>
            <a:r>
              <a:rPr lang="ja-JP" altLang="en-US" sz="1400" dirty="0" smtClean="0"/>
              <a:t>アドレスを指定していた部分について、代わりに </a:t>
            </a:r>
            <a:r>
              <a:rPr lang="en-US" altLang="ja-JP" sz="1400" dirty="0" smtClean="0"/>
              <a:t>DNS </a:t>
            </a:r>
            <a:r>
              <a:rPr lang="ja-JP" altLang="en-US" sz="1400" dirty="0"/>
              <a:t>名を指定することも可能で</a:t>
            </a:r>
            <a:r>
              <a:rPr lang="ja-JP" altLang="en-US" sz="1400" dirty="0" smtClean="0"/>
              <a:t>ある。</a:t>
            </a:r>
            <a:endParaRPr lang="en-US" altLang="ja-JP" sz="1400" dirty="0" smtClean="0"/>
          </a:p>
          <a:p>
            <a:pPr lvl="1"/>
            <a:endParaRPr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smtClean="0"/>
              <a:t>【</a:t>
            </a:r>
            <a:r>
              <a:rPr lang="ja-JP" altLang="en-US" sz="800" dirty="0" smtClean="0"/>
              <a:t>ご注意</a:t>
            </a:r>
            <a:r>
              <a:rPr lang="en-US" altLang="ja-JP" sz="800" dirty="0" smtClean="0"/>
              <a:t>】</a:t>
            </a:r>
            <a:r>
              <a:rPr lang="ja-JP" altLang="en-US" sz="800" dirty="0" smtClean="0"/>
              <a:t> 現在</a:t>
            </a:r>
            <a:r>
              <a:rPr lang="ja-JP" altLang="en-US" sz="800" dirty="0"/>
              <a:t>のシン・テレワークシステムのコントローラおよび中継ゲートウェイは、グローバル </a:t>
            </a:r>
            <a:r>
              <a:rPr lang="en-US" altLang="ja-JP" sz="800" dirty="0"/>
              <a:t>IPv4 </a:t>
            </a:r>
            <a:r>
              <a:rPr lang="ja-JP" altLang="en-US" sz="800" dirty="0"/>
              <a:t>アドレスを用いて運用することを想定</a:t>
            </a:r>
            <a:r>
              <a:rPr lang="ja-JP" altLang="en-US" sz="800" dirty="0" smtClean="0"/>
              <a:t>して開発されています</a:t>
            </a:r>
            <a:r>
              <a:rPr lang="ja-JP" altLang="en-US" sz="800" dirty="0"/>
              <a:t>。</a:t>
            </a:r>
          </a:p>
          <a:p>
            <a:r>
              <a:rPr lang="en-US" altLang="ja-JP" sz="800" dirty="0" smtClean="0"/>
              <a:t>(</a:t>
            </a:r>
            <a:r>
              <a:rPr lang="ja-JP" altLang="en-US" sz="800" dirty="0" smtClean="0"/>
              <a:t>ユーザーは、</a:t>
            </a:r>
            <a:r>
              <a:rPr lang="en-US" altLang="ja-JP" sz="800" dirty="0" smtClean="0"/>
              <a:t>IPv6 </a:t>
            </a:r>
            <a:r>
              <a:rPr lang="ja-JP" altLang="en-US" sz="800" dirty="0"/>
              <a:t>環境から</a:t>
            </a:r>
            <a:r>
              <a:rPr lang="ja-JP" altLang="en-US" sz="800" dirty="0" smtClean="0"/>
              <a:t>でも、</a:t>
            </a:r>
            <a:r>
              <a:rPr lang="en-US" altLang="ja-JP" sz="800" dirty="0" err="1" smtClean="0"/>
              <a:t>IPoE</a:t>
            </a:r>
            <a:r>
              <a:rPr lang="en-US" altLang="ja-JP" sz="800" dirty="0" smtClean="0"/>
              <a:t> </a:t>
            </a:r>
            <a:r>
              <a:rPr lang="ja-JP" altLang="en-US" sz="800" dirty="0" smtClean="0"/>
              <a:t>方式のトンネル技術、または</a:t>
            </a:r>
            <a:r>
              <a:rPr lang="en-US" altLang="ja-JP" sz="800" dirty="0" smtClean="0"/>
              <a:t>DNS64/NAT64 </a:t>
            </a:r>
            <a:r>
              <a:rPr lang="ja-JP" altLang="en-US" sz="800" dirty="0" smtClean="0"/>
              <a:t>経由で</a:t>
            </a:r>
            <a:r>
              <a:rPr lang="ja-JP" altLang="en-US" sz="800" dirty="0"/>
              <a:t>利用可能ですが、コントローラおよび中継</a:t>
            </a:r>
            <a:r>
              <a:rPr lang="ja-JP" altLang="en-US" sz="800"/>
              <a:t>ゲートウェイ</a:t>
            </a:r>
            <a:r>
              <a:rPr lang="ja-JP" altLang="en-US" sz="800" smtClean="0"/>
              <a:t>そのものには、グローバル </a:t>
            </a:r>
            <a:r>
              <a:rPr lang="en-US" altLang="ja-JP" sz="800" dirty="0"/>
              <a:t>IPv4 </a:t>
            </a:r>
            <a:r>
              <a:rPr lang="ja-JP" altLang="en-US" sz="800" dirty="0"/>
              <a:t>アドレスを割り当てる必要があります。</a:t>
            </a:r>
            <a:r>
              <a:rPr lang="en-US" altLang="ja-JP" sz="800" dirty="0" smtClean="0"/>
              <a:t>) </a:t>
            </a:r>
            <a:r>
              <a:rPr lang="ja-JP" altLang="en-US" sz="800" dirty="0" smtClean="0"/>
              <a:t>また</a:t>
            </a:r>
            <a:r>
              <a:rPr lang="ja-JP" altLang="en-US" sz="800" dirty="0"/>
              <a:t>、コントローラおよび中継ゲートウェイで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r>
              <a:rPr lang="ja-JP" altLang="en-US" sz="800" dirty="0" smtClean="0"/>
              <a:t>。</a:t>
            </a:r>
            <a:endParaRPr lang="ja-JP" altLang="en-US" sz="800" dirty="0"/>
          </a:p>
        </p:txBody>
      </p:sp>
    </p:spTree>
    <p:extLst>
      <p:ext uri="{BB962C8B-B14F-4D97-AF65-F5344CB8AC3E}">
        <p14:creationId xmlns:p14="http://schemas.microsoft.com/office/powerpoint/2010/main" val="806171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a:t>
            </a: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万ユーザー以上を有するが、ちょうど </a:t>
            </a:r>
            <a:r>
              <a:rPr lang="en-US" altLang="ja-JP" sz="2000" dirty="0" smtClean="0"/>
              <a:t>10 </a:t>
            </a:r>
            <a:r>
              <a:rPr lang="ja-JP" altLang="en-US" sz="2000" dirty="0" smtClean="0"/>
              <a:t>万ユーザー時において、データベースのサイズは約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lang="ja-JP" altLang="en-US" sz="1600" dirty="0" smtClean="0"/>
              <a:t>コントローラ、中継サーバー、</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コントローラおよび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smtClean="0"/>
              <a:t>バックアップ</a:t>
            </a:r>
            <a:endParaRPr kumimoji="1" lang="en-US" altLang="ja-JP" dirty="0" smtClean="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a:t>
            </a:r>
            <a:r>
              <a:rPr lang="ja-JP" altLang="en-US" dirty="0" smtClean="0"/>
              <a:t>時に、一から立ち上げる場合でも、コントローラまたは</a:t>
            </a:r>
            <a:r>
              <a:rPr lang="ja-JP" altLang="en-US" dirty="0"/>
              <a:t>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バックアップしておきたい場合もある。サービス運用者がそのように考える場合は、コントローラ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バックアップする。</a:t>
            </a:r>
            <a:endParaRPr lang="ja-JP" altLang="en-US"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ja-JP" altLang="en-US" sz="1600" dirty="0" smtClean="0"/>
              <a:t>「</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smtClean="0"/>
              <a:t>9-10. </a:t>
            </a:r>
            <a:r>
              <a:rPr kumimoji="1" lang="ja-JP" altLang="en-US" sz="3600" dirty="0" smtClean="0"/>
              <a:t>コントローラ、</a:t>
            </a:r>
            <a:r>
              <a:rPr kumimoji="1" lang="en-US" altLang="ja-JP" sz="3600" dirty="0" smtClean="0"/>
              <a:t>HTML5 </a:t>
            </a:r>
            <a:r>
              <a:rPr kumimoji="1" lang="ja-JP" altLang="en-US" sz="3600" dirty="0" smtClean="0"/>
              <a:t>版 </a:t>
            </a:r>
            <a:r>
              <a:rPr kumimoji="1" lang="en-US" altLang="ja-JP" sz="3600" dirty="0" smtClean="0"/>
              <a:t>Web </a:t>
            </a:r>
            <a:r>
              <a:rPr kumimoji="1" lang="ja-JP" altLang="en-US" sz="3600" dirty="0" smtClean="0"/>
              <a:t>クライアント用 </a:t>
            </a:r>
            <a:r>
              <a:rPr kumimoji="1" lang="en-US" altLang="ja-JP" sz="3600" dirty="0" smtClean="0"/>
              <a:t>Web </a:t>
            </a:r>
            <a:r>
              <a:rPr kumimoji="1" lang="ja-JP" altLang="en-US" sz="3600" dirty="0" smtClean="0"/>
              <a:t>サーバーおよび中継ゲートウェイのバックアップ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t>
            </a:r>
            <a:r>
              <a:rPr lang="en-US" altLang="ja-JP" sz="1400" dirty="0" err="1" smtClean="0"/>
              <a:t>Async</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a:t>
            </a:r>
            <a:r>
              <a:rPr lang="en-US" altLang="ja-JP" sz="1400" u="sng" dirty="0">
                <a:solidFill>
                  <a:srgbClr val="0000FF"/>
                </a:solidFill>
              </a:rPr>
              <a:t>github.com/IPA-CyberLab/IPA-DN-ThinController-Private/tree/eac4e79025639c9e95dc3615c618f73fa308fefa/Vars/VarResources/VarResources/ThinWebClient_ClientCertAuth_SampleCerts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5" y="4070845"/>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3" name="テキスト ボックス 12"/>
          <p:cNvSpPr txBox="1"/>
          <p:nvPr/>
        </p:nvSpPr>
        <p:spPr>
          <a:xfrm>
            <a:off x="6861975" y="5187190"/>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1693628"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40"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beta8preview3</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beta8preview3</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ja-JP" altLang="en-US" sz="2400" dirty="0" smtClean="0"/>
              <a:t>の使い方。</a:t>
            </a:r>
            <a:r>
              <a:rPr kumimoji="1" lang="en-US" altLang="ja-JP" sz="2400" dirty="0" smtClean="0"/>
              <a:t>(</a:t>
            </a:r>
            <a:r>
              <a:rPr kumimoji="1" lang="ja-JP" altLang="en-US" sz="2400" dirty="0" smtClean="0"/>
              <a:t>本マニュアルの例のとおり </a:t>
            </a:r>
            <a:r>
              <a:rPr kumimoji="1" lang="en-US" altLang="ja-JP" sz="2400" dirty="0" smtClean="0"/>
              <a:t>AWS </a:t>
            </a:r>
            <a:r>
              <a:rPr kumimoji="1" lang="ja-JP" altLang="en-US" sz="2400" dirty="0" smtClean="0"/>
              <a:t>を利用してシステムを構築してみる場合</a:t>
            </a:r>
            <a:r>
              <a:rPr kumimoji="1" lang="en-US" altLang="ja-JP" sz="2400" dirty="0" smtClean="0"/>
              <a:t>)</a:t>
            </a:r>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3B-2.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beta8preview3</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smtClean="0"/>
              <a:t>コマンドプロンプト</a:t>
            </a:r>
            <a:r>
              <a:rPr kumimoji="1" lang="ja-JP" altLang="en-US" sz="1600" dirty="0" smtClean="0"/>
              <a:t>で上記のようにテスト実行を開始した状態で、手元の端末等、インターネットに接続された任意の端末で、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beta8preview3</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10679</TotalTime>
  <Words>65069</Words>
  <Application>Microsoft Office PowerPoint</Application>
  <PresentationFormat>ワイド画面</PresentationFormat>
  <Paragraphs>3449</Paragraphs>
  <Slides>269</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269</vt:i4>
      </vt:variant>
    </vt:vector>
  </HeadingPairs>
  <TitlesOfParts>
    <vt:vector size="281"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9-14. HTML5 版 Web クライアント用 Web サーバーの冗長化</vt:lpstr>
      <vt:lpstr>9-15. HTML5 版 Web クライアント用 Web サーバーの CookieEncryptPassword の変更</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4035</cp:revision>
  <dcterms:created xsi:type="dcterms:W3CDTF">2017-10-22T02:50:05Z</dcterms:created>
  <dcterms:modified xsi:type="dcterms:W3CDTF">2021-09-22T05:02:03Z</dcterms:modified>
</cp:coreProperties>
</file>